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6" r:id="rId2"/>
    <p:sldId id="294" r:id="rId3"/>
    <p:sldId id="295" r:id="rId4"/>
    <p:sldId id="297" r:id="rId5"/>
    <p:sldId id="298" r:id="rId6"/>
    <p:sldId id="307" r:id="rId7"/>
    <p:sldId id="309" r:id="rId8"/>
    <p:sldId id="287" r:id="rId9"/>
    <p:sldId id="288" r:id="rId10"/>
    <p:sldId id="310" r:id="rId11"/>
    <p:sldId id="312" r:id="rId12"/>
    <p:sldId id="313" r:id="rId13"/>
    <p:sldId id="289" r:id="rId14"/>
    <p:sldId id="285" r:id="rId15"/>
    <p:sldId id="282" r:id="rId16"/>
    <p:sldId id="299" r:id="rId17"/>
    <p:sldId id="300" r:id="rId18"/>
    <p:sldId id="301" r:id="rId19"/>
    <p:sldId id="302" r:id="rId20"/>
    <p:sldId id="304" r:id="rId21"/>
    <p:sldId id="305" r:id="rId22"/>
    <p:sldId id="30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3" autoAdjust="0"/>
    <p:restoredTop sz="94545" autoAdjust="0"/>
  </p:normalViewPr>
  <p:slideViewPr>
    <p:cSldViewPr snapToGrid="0">
      <p:cViewPr varScale="1">
        <p:scale>
          <a:sx n="104" d="100"/>
          <a:sy n="104" d="100"/>
        </p:scale>
        <p:origin x="9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9:00:2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43 9952,'-8'10'200,"-29"32"-119,20-23 171,16-27 223,-12 52 549,19 55-333,-1-34-552,8 99 295,-12-126-395,0-16 20,-1 0 0,-1 0 0,-6 32-1,6-43-39,0-1 0,1 0 0,0 0 0,0 1 0,1-1 0,1 0 0,-1 1 0,2-1 0,3 11 0,-4-15-14,-1-2 4,-1-1 1,1 1-1,-1-1 1,0 1-1,0-1 0,0 1 1,0-1-1,-1 6 1,0-3 7,0 0 0,1 1 1,-1-1-1,2 0 1,-1 0-1,1 0 0,0 0 1,2 9-1,0-8 66,46 82 180,-47-82-251,1-4-19,32 22 195,-33-24-178,-1 0 1,0 0-1,1 0 1,-1 0-1,0 0 1,0 1-1,0-1 0,0 0 1,0 1-1,0-1 1,0 0-1,0 1 1,0 0-1,0 2 1,17 30 207,6 5 13,-22-34-207,1 1 1,0-1-1,0 0 1,1 0-1,0-1 0,0 1 1,7 6-1,-6-6 70,6 10 16,5 2-4,3-7-5,7 3-16,7 4-19,1-1-1,41 13 0,18 16 155,-82-40-209,-9-3-6,0-1 0,0 0 0,1 0 0,-1 0 1,0 0-1,1-1 0,-1 1 0,0-1 0,1 1 0,-1-1 1,1 0-1,-1 0 0,0 0 0,6 0 0,-7-1-1,1 1 0,-1 0-1,1 0 1,-1 0 0,1 1 0,-1-1-1,1 0 1,-1 1 0,1-1 0,-1 1-1,0-1 1,1 1 0,-1-1 0,0 1-1,1 0 1,1 2 0,14 4 32,41-8 47,-53 2-76,0 0 0,0-1 0,0 0 0,0 0 1,0 0-1,0-1 0,6-1 0,-9 1 0,0 1 0,0-1 0,0 0 0,0 0 0,0 1 0,1 0 0,-1-1 0,0 1 0,0 0 0,0 0 0,1 0 0,-1 0 0,0 0 0,0 1 0,4 0 0,13-1 18,-7-3-8,0 1 0,0 1-1,0 0 1,1 0 0,-1 2-1,0-1 1,0 2 0,14 2 0,-10-1 4,1-2 1,0 1 0,29-3 0,-23 0 4,1 1 1,28 3-1,-37-1-16,0-1 0,0-1 0,0 0 0,0 0 0,1-2 0,-1 0 0,28-7-1,-29 3 29,4-3-5,0-1 0,-1-1 0,-1 0 0,1-2 1,-2 1-1,27-30 0,31-51 45,-69 89-74,-1-1-1,0 0 0,0 0 1,0-1-1,-1 1 0,0-1 0,0 1 1,0-1-1,-1 0 0,2-7 0,2-67 31,1 6-16,20-138 33,-9 55-14,-14 139-31,-1 1-1,-1-1 1,-1 1-1,0-1 0,-1 1 1,-1 0-1,0-1 0,-2 1 1,-9-31-1,8 37-1,0-1 0,-1 1 0,0 1 0,-1-1 0,0 1-1,-1 0 1,0 0 0,0 1 0,-1 0 0,-1 1 0,1 0 0,-1 0 0,0 1 0,-15-8-1,13 8 3,-7-4-3,-1 0 1,0 1-1,0 1 1,-1 0-1,0 2 0,-36-8 1,-103-20 4,125 25-7,-1 1 1,0 2 0,0 1-1,-68-1 1,14 0 4,71 4-6,0 1 0,1 1 0,-33 2 0,5 2 0,33-2 0,-1-1 0,0 2 0,1 0 0,0 0 0,-1 2 0,-23 8 0,6-2 0,28-10 0,-1 0 0,1 1 0,0 0 0,0 0 0,0 0 0,0 0 0,0 1 0,0-1 0,0 1 0,0-1 0,0 1 0,1 0 0,-1 0 0,1 1 0,-1-1 0,1 0-1,0 1 1,0-1 0,0 1 0,0 0 0,1 0 0,-4 5 0,6-5-1,-1-1 1,0 1-1,1-1 0,-1 0 0,1 1 1,0-1-1,0 0 0,0 0 0,0 1 0,0-1 1,0 0-1,1 0 0,-1 0 0,1 0 1,-1-1-1,3 3 0,-4-4 1,20 22-2140,1 0-8553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F850B-9756-4C7A-96FB-BC4CDDC3F32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78BCB-FE2F-44D9-AB9D-A58F1C838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24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DAAAC-87EE-42F7-B2FF-3A5A6C670D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91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DAAAC-87EE-42F7-B2FF-3A5A6C670D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1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DAAAC-87EE-42F7-B2FF-3A5A6C670D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35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DAAAC-87EE-42F7-B2FF-3A5A6C670D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4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DAAAC-87EE-42F7-B2FF-3A5A6C670D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68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DAAAC-87EE-42F7-B2FF-3A5A6C670D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09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DAAAC-87EE-42F7-B2FF-3A5A6C670D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25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DAAAC-87EE-42F7-B2FF-3A5A6C670D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61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F60F6-8A4E-4C65-B83E-677CDE7143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AA8EB4-519C-4EB2-A22A-377026AC03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E2945-077D-4652-B9B4-706ECC00A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A6A6-2685-439B-8C96-B2172925CF86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8F9D4-05C9-4A03-B365-C6B6C50CC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CB4D8-0597-45EF-934E-5E9FE595B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3FE6-ECE8-47B6-B41C-574B5137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20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603B1-F4D0-4871-94C8-90DAE3298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A2303F-9299-491E-BA77-9C6786BCB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EA423-1F9E-409B-801E-19363A640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A6A6-2685-439B-8C96-B2172925CF86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A33BD-D41E-4A05-9FA6-05E8A6DA1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6F2BD-EDCA-4848-889E-4D47934A0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3FE6-ECE8-47B6-B41C-574B5137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2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C3AE8A-BBCE-46E1-8F43-E96C729295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60FC3-F1BF-4EF6-B075-CAAB49780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17DB3-1339-4A5F-BDF4-ECA2BFC7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A6A6-2685-439B-8C96-B2172925CF86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2E7DF-54F2-489D-BEA4-0721D0F4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D7E61-CCB8-4161-BA6C-6F79F7AA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3FE6-ECE8-47B6-B41C-574B5137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53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76229-DD19-48EE-A5C0-49873C8A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B2193-8249-4A66-8E86-3776BC685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8D452-4B7A-4FB0-A1B5-2C4E935C6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A6A6-2685-439B-8C96-B2172925CF86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74407-AAFC-4EC8-AC87-CB73CF882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810D7-7E0A-40AA-B852-DBA51A569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3FE6-ECE8-47B6-B41C-574B5137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449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11766-5D9A-46AC-AE88-90AEC7AB3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29316-E178-4E52-AC84-926C81121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9F314-9DBE-4C14-BD1B-E12F6B85E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A6A6-2685-439B-8C96-B2172925CF86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1EB87-8438-4B1B-80F4-C37D64330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CE084-F715-4949-88BF-B90C6B82E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3FE6-ECE8-47B6-B41C-574B5137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32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A7462-2D1B-4712-8D29-3B2DA0379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C467A-D4B2-4666-9BD1-88607018F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AC8F91-0F10-410A-A96E-C65367032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A8FF6-7BDC-4B68-A3D2-5A8C03949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A6A6-2685-439B-8C96-B2172925CF86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1F5DEE-E04B-43CF-AEAB-188824AED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61972-8BF2-413B-ABDA-3B7C92DA3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3FE6-ECE8-47B6-B41C-574B5137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00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DB63-5B70-4C89-8388-AE531D7E0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DDFE7-B0F1-4895-B74D-601B7DABB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6CB33A-27B2-45E1-A461-094B4B29FD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6513FE-F13E-4457-889F-05E535CFF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3A40D3-4D55-453A-8054-E1AC5F958B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7E70F0-F057-4959-82B5-DA78607A9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A6A6-2685-439B-8C96-B2172925CF86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7DC6C0-D931-4928-8662-8126CD038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1D7A25-E064-4C43-A8BB-AD66A02D1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3FE6-ECE8-47B6-B41C-574B5137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4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AA5AB-541D-4D78-BA0A-68568881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F4DAA3-E645-49F6-BF0F-96D2EA22B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A6A6-2685-439B-8C96-B2172925CF86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0C6698-E344-47DB-BD26-3E73A3479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AAE140-8FCC-4FF7-9B25-D4311599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3FE6-ECE8-47B6-B41C-574B5137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13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E1F878-2A97-4BEB-875E-61888A023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A6A6-2685-439B-8C96-B2172925CF86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8E6948-AA4F-4051-9EC0-388D760BC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BC777-4AE0-4D62-AD73-FBAFE742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3FE6-ECE8-47B6-B41C-574B5137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21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05A64-BBA2-4D55-BF6F-035AB2041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B28DA-8EF0-4545-94F5-98666F999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1AEE2-706F-4DAD-8D8B-4433748CE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2A2D3B-5562-497D-97B2-559793F5B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A6A6-2685-439B-8C96-B2172925CF86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D6F45-5F82-4054-999B-DEA9DF2AD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565C2-ECE5-45A8-ACF6-FCCBFCB79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3FE6-ECE8-47B6-B41C-574B5137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0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713D-4261-4758-9B93-93ECE6F90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504408-F438-4AD8-8C23-6ADF4ECE68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C4EBB3-631B-47DD-86B3-16E63F877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D24BA-A8C2-425A-BEBB-1F13F614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0A6A6-2685-439B-8C96-B2172925CF86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CD415-939C-4613-B7B8-F0227175B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7FB87-A452-4D34-9398-FF07E3FDC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3FE6-ECE8-47B6-B41C-574B5137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9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86D465-A564-4112-9319-12067F216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C1AD8-8F0D-40E3-96AF-9B4CB5B1E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5A963-365F-413E-90F5-67A124DC4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0A6A6-2685-439B-8C96-B2172925CF86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0271C-6681-495F-BD08-C92E943D4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A2D26-0C4D-427B-BAF5-9C1D3AA9E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C3FE6-ECE8-47B6-B41C-574B5137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0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customXml" Target="../ink/ink1.xml"/><Relationship Id="rId4" Type="http://schemas.openxmlformats.org/officeDocument/2006/relationships/image" Target="../media/image39.t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"/><Relationship Id="rId3" Type="http://schemas.openxmlformats.org/officeDocument/2006/relationships/image" Target="../media/image42.tif"/><Relationship Id="rId7" Type="http://schemas.openxmlformats.org/officeDocument/2006/relationships/image" Target="../media/image46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"/><Relationship Id="rId5" Type="http://schemas.openxmlformats.org/officeDocument/2006/relationships/image" Target="../media/image44.tif"/><Relationship Id="rId10" Type="http://schemas.openxmlformats.org/officeDocument/2006/relationships/image" Target="../media/image49.png"/><Relationship Id="rId4" Type="http://schemas.openxmlformats.org/officeDocument/2006/relationships/image" Target="../media/image43.tif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"/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microsoft.com/office/2007/relationships/hdphoto" Target="../media/hdphoto12.wdp"/><Relationship Id="rId3" Type="http://schemas.openxmlformats.org/officeDocument/2006/relationships/image" Target="../media/image54.png"/><Relationship Id="rId7" Type="http://schemas.openxmlformats.org/officeDocument/2006/relationships/image" Target="../media/image56.tif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microsoft.com/office/2007/relationships/hdphoto" Target="../media/hdphoto11.wdp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microsoft.com/office/2007/relationships/hdphoto" Target="../media/hdphoto8.wdp"/><Relationship Id="rId9" Type="http://schemas.microsoft.com/office/2007/relationships/hdphoto" Target="../media/hdphoto10.wdp"/><Relationship Id="rId1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68.tif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12" Type="http://schemas.microsoft.com/office/2007/relationships/hdphoto" Target="../media/hdphoto18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67.png"/><Relationship Id="rId5" Type="http://schemas.openxmlformats.org/officeDocument/2006/relationships/image" Target="../media/image64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66.png"/><Relationship Id="rId1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tif"/><Relationship Id="rId3" Type="http://schemas.openxmlformats.org/officeDocument/2006/relationships/image" Target="../media/image72.tif"/><Relationship Id="rId7" Type="http://schemas.openxmlformats.org/officeDocument/2006/relationships/image" Target="../media/image76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tif"/><Relationship Id="rId5" Type="http://schemas.openxmlformats.org/officeDocument/2006/relationships/image" Target="../media/image74.tif"/><Relationship Id="rId10" Type="http://schemas.openxmlformats.org/officeDocument/2006/relationships/image" Target="../media/image79.png"/><Relationship Id="rId4" Type="http://schemas.openxmlformats.org/officeDocument/2006/relationships/image" Target="../media/image73.tif"/><Relationship Id="rId9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t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"/><Relationship Id="rId3" Type="http://schemas.openxmlformats.org/officeDocument/2006/relationships/image" Target="../media/image1.tif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"/><Relationship Id="rId5" Type="http://schemas.openxmlformats.org/officeDocument/2006/relationships/image" Target="../media/image3.tif"/><Relationship Id="rId10" Type="http://schemas.openxmlformats.org/officeDocument/2006/relationships/image" Target="../media/image8.png"/><Relationship Id="rId4" Type="http://schemas.openxmlformats.org/officeDocument/2006/relationships/image" Target="../media/image2.tif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"/><Relationship Id="rId2" Type="http://schemas.openxmlformats.org/officeDocument/2006/relationships/image" Target="../media/image8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tif"/><Relationship Id="rId3" Type="http://schemas.openxmlformats.org/officeDocument/2006/relationships/image" Target="../media/image84.tif"/><Relationship Id="rId7" Type="http://schemas.openxmlformats.org/officeDocument/2006/relationships/image" Target="../media/image88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tif"/><Relationship Id="rId5" Type="http://schemas.openxmlformats.org/officeDocument/2006/relationships/image" Target="../media/image86.tif"/><Relationship Id="rId10" Type="http://schemas.openxmlformats.org/officeDocument/2006/relationships/image" Target="../media/image91.png"/><Relationship Id="rId4" Type="http://schemas.openxmlformats.org/officeDocument/2006/relationships/image" Target="../media/image85.tif"/><Relationship Id="rId9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3.wdp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"/><Relationship Id="rId3" Type="http://schemas.openxmlformats.org/officeDocument/2006/relationships/image" Target="../media/image10.tif"/><Relationship Id="rId7" Type="http://schemas.openxmlformats.org/officeDocument/2006/relationships/image" Target="../media/image1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"/><Relationship Id="rId5" Type="http://schemas.openxmlformats.org/officeDocument/2006/relationships/image" Target="../media/image12.tif"/><Relationship Id="rId10" Type="http://schemas.openxmlformats.org/officeDocument/2006/relationships/image" Target="../media/image17.png"/><Relationship Id="rId4" Type="http://schemas.openxmlformats.org/officeDocument/2006/relationships/image" Target="../media/image11.tif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tif"/><Relationship Id="rId7" Type="http://schemas.openxmlformats.org/officeDocument/2006/relationships/image" Target="../media/image24.tif"/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"/><Relationship Id="rId5" Type="http://schemas.openxmlformats.org/officeDocument/2006/relationships/image" Target="../media/image22.tif"/><Relationship Id="rId4" Type="http://schemas.openxmlformats.org/officeDocument/2006/relationships/image" Target="../media/image21.ti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"/><Relationship Id="rId3" Type="http://schemas.openxmlformats.org/officeDocument/2006/relationships/image" Target="../media/image28.tif"/><Relationship Id="rId7" Type="http://schemas.openxmlformats.org/officeDocument/2006/relationships/image" Target="../media/image32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"/><Relationship Id="rId5" Type="http://schemas.openxmlformats.org/officeDocument/2006/relationships/image" Target="../media/image30.tif"/><Relationship Id="rId10" Type="http://schemas.openxmlformats.org/officeDocument/2006/relationships/image" Target="../media/image35.png"/><Relationship Id="rId4" Type="http://schemas.openxmlformats.org/officeDocument/2006/relationships/image" Target="../media/image29.tif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7B66-6738-48BA-A5AC-9026F64A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F157-4FDE-40B0-BCFC-8F533B73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samples: 1;2;3;4;5;6;7;8;9;10;X and Y.</a:t>
            </a:r>
          </a:p>
          <a:p>
            <a:r>
              <a:rPr lang="en-US" dirty="0"/>
              <a:t>Plasma volume: 20 µl.</a:t>
            </a:r>
          </a:p>
          <a:p>
            <a:r>
              <a:rPr lang="en-US" dirty="0"/>
              <a:t>Type of Cancer: unknown.</a:t>
            </a:r>
          </a:p>
          <a:p>
            <a:r>
              <a:rPr lang="en-US" dirty="0"/>
              <a:t>Concentration: unknown.</a:t>
            </a:r>
          </a:p>
          <a:p>
            <a:r>
              <a:rPr lang="en-US" dirty="0"/>
              <a:t>Size Distribution: unknown.</a:t>
            </a:r>
          </a:p>
          <a:p>
            <a:r>
              <a:rPr lang="en-US" dirty="0"/>
              <a:t>Experimental duration: 60 min.</a:t>
            </a:r>
          </a:p>
          <a:p>
            <a:r>
              <a:rPr lang="en-US" dirty="0"/>
              <a:t>Antibody used: CD9, CD81, and CD63.</a:t>
            </a:r>
          </a:p>
        </p:txBody>
      </p:sp>
    </p:spTree>
    <p:extLst>
      <p:ext uri="{BB962C8B-B14F-4D97-AF65-F5344CB8AC3E}">
        <p14:creationId xmlns:p14="http://schemas.microsoft.com/office/powerpoint/2010/main" val="98553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works in the night sky&#10;&#10;Description automatically generated">
            <a:extLst>
              <a:ext uri="{FF2B5EF4-FFF2-40B4-BE49-F238E27FC236}">
                <a16:creationId xmlns:a16="http://schemas.microsoft.com/office/drawing/2014/main" id="{564BF5D6-A0EC-4D88-97F4-6780D766F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1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226" y="2331317"/>
            <a:ext cx="3337575" cy="3372281"/>
          </a:xfrm>
          <a:prstGeom prst="rect">
            <a:avLst/>
          </a:prstGeom>
        </p:spPr>
      </p:pic>
      <p:pic>
        <p:nvPicPr>
          <p:cNvPr id="12" name="Picture 11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95BBD113-542E-4110-80FA-E819F714B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871" y="2331318"/>
            <a:ext cx="3337574" cy="33722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 3 (healthy??)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96622" y="1687641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35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7</a:t>
            </a:r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71787" y="555597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567E0AA-6A06-4372-AED0-114D5EE9461A}"/>
                  </a:ext>
                </a:extLst>
              </p14:cNvPr>
              <p14:cNvContentPartPr/>
              <p14:nvPr/>
            </p14:nvContentPartPr>
            <p14:xfrm>
              <a:off x="6386863" y="3762040"/>
              <a:ext cx="566280" cy="478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567E0AA-6A06-4372-AED0-114D5EE946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77863" y="3753040"/>
                <a:ext cx="583920" cy="49644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DF350856-92DB-411C-AC17-485A82F5D612}"/>
              </a:ext>
            </a:extLst>
          </p:cNvPr>
          <p:cNvSpPr/>
          <p:nvPr/>
        </p:nvSpPr>
        <p:spPr>
          <a:xfrm>
            <a:off x="6398467" y="3661007"/>
            <a:ext cx="566280" cy="6067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50F25CB-1C4B-4398-B32A-4BA57EE2919C}"/>
              </a:ext>
            </a:extLst>
          </p:cNvPr>
          <p:cNvSpPr/>
          <p:nvPr/>
        </p:nvSpPr>
        <p:spPr>
          <a:xfrm>
            <a:off x="7260530" y="3937460"/>
            <a:ext cx="566280" cy="6067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E20C499-A549-4D03-855C-782662A3AA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359" t="16833" r="29453" b="11852"/>
          <a:stretch/>
        </p:blipFill>
        <p:spPr>
          <a:xfrm>
            <a:off x="243484" y="2149306"/>
            <a:ext cx="4489207" cy="38163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</p:spTree>
    <p:extLst>
      <p:ext uri="{BB962C8B-B14F-4D97-AF65-F5344CB8AC3E}">
        <p14:creationId xmlns:p14="http://schemas.microsoft.com/office/powerpoint/2010/main" val="552326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93BE7519-460A-49B8-83F5-3F48ACA7E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501" y="4341141"/>
            <a:ext cx="2339210" cy="2367589"/>
          </a:xfrm>
          <a:prstGeom prst="rect">
            <a:avLst/>
          </a:prstGeom>
        </p:spPr>
      </p:pic>
      <p:pic>
        <p:nvPicPr>
          <p:cNvPr id="18" name="Picture 17" descr="A picture containing white, night&#10;&#10;Description automatically generated">
            <a:extLst>
              <a:ext uri="{FF2B5EF4-FFF2-40B4-BE49-F238E27FC236}">
                <a16:creationId xmlns:a16="http://schemas.microsoft.com/office/drawing/2014/main" id="{0C53A631-2E0E-40DC-AC34-6F8868BF9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382" y="4341141"/>
            <a:ext cx="2339209" cy="2367588"/>
          </a:xfrm>
          <a:prstGeom prst="rect">
            <a:avLst/>
          </a:prstGeom>
        </p:spPr>
      </p:pic>
      <p:pic>
        <p:nvPicPr>
          <p:cNvPr id="13" name="Picture 12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02AEDFD3-CA07-4210-A5BE-65AB8AF1B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62" y="4341141"/>
            <a:ext cx="2339208" cy="2367587"/>
          </a:xfrm>
          <a:prstGeom prst="rect">
            <a:avLst/>
          </a:prstGeom>
        </p:spPr>
      </p:pic>
      <p:pic>
        <p:nvPicPr>
          <p:cNvPr id="9" name="Picture 8" descr="A picture containing outdoor object, outdoor, star, night&#10;&#10;Description automatically generated">
            <a:extLst>
              <a:ext uri="{FF2B5EF4-FFF2-40B4-BE49-F238E27FC236}">
                <a16:creationId xmlns:a16="http://schemas.microsoft.com/office/drawing/2014/main" id="{CAA25538-73DA-44C5-A934-08A0AFCBD3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501" y="1628960"/>
            <a:ext cx="2339208" cy="2367587"/>
          </a:xfrm>
          <a:prstGeom prst="rect">
            <a:avLst/>
          </a:prstGeom>
        </p:spPr>
      </p:pic>
      <p:pic>
        <p:nvPicPr>
          <p:cNvPr id="5" name="Picture 4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B78321D8-09DE-48AD-832A-C5829A7D7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660" y="1633132"/>
            <a:ext cx="2339208" cy="2367587"/>
          </a:xfrm>
          <a:prstGeom prst="rect">
            <a:avLst/>
          </a:prstGeom>
        </p:spPr>
      </p:pic>
      <p:pic>
        <p:nvPicPr>
          <p:cNvPr id="26" name="Picture 25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D0E23FBB-11D8-4024-B87E-F33C7E6967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19" y="1628961"/>
            <a:ext cx="2339208" cy="23675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2425"/>
            <a:ext cx="10515600" cy="1006475"/>
          </a:xfrm>
        </p:spPr>
        <p:txBody>
          <a:bodyPr>
            <a:normAutofit/>
          </a:bodyPr>
          <a:lstStyle/>
          <a:p>
            <a:r>
              <a:rPr lang="en-US" sz="3600" b="1" dirty="0"/>
              <a:t>PANRORAMA of Plasma Sample 4 (Cancer)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721061" y="390745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022895" y="390745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7539081" y="391716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787712" y="6620493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104302" y="660927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7539081" y="660927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-61475" y="6609277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429171" y="1281101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1064823" y="1291500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5990886" y="130765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1085752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530352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5939774" y="404249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529102" y="3422539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8D4F0F7-38D4-4796-8BFA-4D0E5E968D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2601" y="973537"/>
            <a:ext cx="2941362" cy="23675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977452B-1162-4FF4-ADE0-38931B2066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9316" y="3917165"/>
            <a:ext cx="3176291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3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750439F4-B2D3-41F1-ADED-AA5D98FAF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46" y="2198712"/>
            <a:ext cx="3326005" cy="3366355"/>
          </a:xfrm>
          <a:prstGeom prst="rect">
            <a:avLst/>
          </a:prstGeom>
        </p:spPr>
      </p:pic>
      <p:pic>
        <p:nvPicPr>
          <p:cNvPr id="19" name="Picture 18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FE76C637-013F-4EEE-8149-DF364C20B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171" y="2198712"/>
            <a:ext cx="3326005" cy="336635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4 (Cancer)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2462997" y="1542175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396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5963246" y="1542175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201</a:t>
            </a:r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5373734" y="541340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8838162" y="541050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26F112-163D-4021-9A06-6C4891750944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</p:spTree>
    <p:extLst>
      <p:ext uri="{BB962C8B-B14F-4D97-AF65-F5344CB8AC3E}">
        <p14:creationId xmlns:p14="http://schemas.microsoft.com/office/powerpoint/2010/main" val="4120015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outdoor object, star, dark, night&#10;&#10;Description automatically generated">
            <a:extLst>
              <a:ext uri="{FF2B5EF4-FFF2-40B4-BE49-F238E27FC236}">
                <a16:creationId xmlns:a16="http://schemas.microsoft.com/office/drawing/2014/main" id="{C58D2116-C07A-45DC-87DD-C5F7A5BD5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51" y="2271061"/>
            <a:ext cx="3381556" cy="3410858"/>
          </a:xfrm>
          <a:prstGeom prst="rect">
            <a:avLst/>
          </a:prstGeom>
        </p:spPr>
      </p:pic>
      <p:pic>
        <p:nvPicPr>
          <p:cNvPr id="10" name="Picture 9" descr="A picture containing outdoor object, dark, night, star&#10;&#10;Description automatically generated">
            <a:extLst>
              <a:ext uri="{FF2B5EF4-FFF2-40B4-BE49-F238E27FC236}">
                <a16:creationId xmlns:a16="http://schemas.microsoft.com/office/drawing/2014/main" id="{F1D167CB-3B39-4C19-AE4C-626BB529A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381" y="2271061"/>
            <a:ext cx="3381556" cy="34108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5 (Healthy)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320825" y="1633813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15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7821074" y="1633813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</a:t>
            </a:r>
          </a:p>
          <a:p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C4D40-7BF3-40A6-8E4A-73F79E544159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231562" y="5505038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0695990" y="5502147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A012527-9E47-433E-9212-48C0501FC5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76" t="16507" r="30357" b="13440"/>
          <a:stretch/>
        </p:blipFill>
        <p:spPr>
          <a:xfrm>
            <a:off x="140855" y="2214584"/>
            <a:ext cx="3893429" cy="328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7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starry night sky&#10;&#10;Description automatically generated with medium confidence">
            <a:extLst>
              <a:ext uri="{FF2B5EF4-FFF2-40B4-BE49-F238E27FC236}">
                <a16:creationId xmlns:a16="http://schemas.microsoft.com/office/drawing/2014/main" id="{23B2EF19-CC9B-4C9D-9AE1-35F1AE450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6000" contras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192" y="4352937"/>
            <a:ext cx="2326975" cy="2351172"/>
          </a:xfrm>
          <a:prstGeom prst="rect">
            <a:avLst/>
          </a:prstGeom>
        </p:spPr>
      </p:pic>
      <p:pic>
        <p:nvPicPr>
          <p:cNvPr id="25" name="Picture 24" descr="A starry night sky&#10;&#10;Description automatically generated with medium confidence">
            <a:extLst>
              <a:ext uri="{FF2B5EF4-FFF2-40B4-BE49-F238E27FC236}">
                <a16:creationId xmlns:a16="http://schemas.microsoft.com/office/drawing/2014/main" id="{943D8079-3B92-4039-A2A7-60FEB131BA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7000"/>
                    </a14:imgEffect>
                    <a14:imgEffect>
                      <a14:brightnessContrast bright="70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82" y="4352937"/>
            <a:ext cx="2326976" cy="2351173"/>
          </a:xfrm>
          <a:prstGeom prst="rect">
            <a:avLst/>
          </a:prstGeom>
        </p:spPr>
      </p:pic>
      <p:pic>
        <p:nvPicPr>
          <p:cNvPr id="22" name="Picture 21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51CCBD0C-9AEF-4D1D-9DC1-FCE92D3B7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05" y="4352938"/>
            <a:ext cx="2326976" cy="2351173"/>
          </a:xfrm>
          <a:prstGeom prst="rect">
            <a:avLst/>
          </a:prstGeom>
        </p:spPr>
      </p:pic>
      <p:pic>
        <p:nvPicPr>
          <p:cNvPr id="18" name="Picture 17" descr="A picture containing rain, nature&#10;&#10;Description automatically generated">
            <a:extLst>
              <a:ext uri="{FF2B5EF4-FFF2-40B4-BE49-F238E27FC236}">
                <a16:creationId xmlns:a16="http://schemas.microsoft.com/office/drawing/2014/main" id="{9C474CDE-77A6-412F-B301-22E778E9E2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7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193" y="1638524"/>
            <a:ext cx="2326975" cy="2351172"/>
          </a:xfrm>
          <a:prstGeom prst="rect">
            <a:avLst/>
          </a:prstGeom>
        </p:spPr>
      </p:pic>
      <p:pic>
        <p:nvPicPr>
          <p:cNvPr id="32" name="Picture 31" descr="A picture containing night, star, outdoor object, dark&#10;&#10;Description automatically generated">
            <a:extLst>
              <a:ext uri="{FF2B5EF4-FFF2-40B4-BE49-F238E27FC236}">
                <a16:creationId xmlns:a16="http://schemas.microsoft.com/office/drawing/2014/main" id="{61CBA4D6-3A5C-4C40-9315-43564DEE59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585" y="1646552"/>
            <a:ext cx="2326975" cy="2351172"/>
          </a:xfrm>
          <a:prstGeom prst="rect">
            <a:avLst/>
          </a:prstGeom>
        </p:spPr>
      </p:pic>
      <p:pic>
        <p:nvPicPr>
          <p:cNvPr id="30" name="Picture 29" descr="A picture containing night, star, outdoor object, dark&#10;&#10;Description automatically generated">
            <a:extLst>
              <a:ext uri="{FF2B5EF4-FFF2-40B4-BE49-F238E27FC236}">
                <a16:creationId xmlns:a16="http://schemas.microsoft.com/office/drawing/2014/main" id="{985C7159-408E-411B-B4EA-CD474A01A8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78" y="1630013"/>
            <a:ext cx="2326975" cy="2351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2425"/>
            <a:ext cx="10515600" cy="1006475"/>
          </a:xfrm>
        </p:spPr>
        <p:txBody>
          <a:bodyPr>
            <a:normAutofit/>
          </a:bodyPr>
          <a:lstStyle/>
          <a:p>
            <a:r>
              <a:rPr lang="en-US" sz="3600" b="1" dirty="0"/>
              <a:t>PANRORAMA of Plasma Sample 6 (Cancer)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721061" y="390745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022895" y="390745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7539081" y="391716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787712" y="6620493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104302" y="660927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7539081" y="660927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8823699" y="6550223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429171" y="1281101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1064823" y="1291500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5990886" y="130765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1016477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530352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5939774" y="404249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626401" y="2466162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4EC33E4-9902-416A-AA57-4A4C365FE5F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165" t="16064" r="57234" b="12964"/>
          <a:stretch/>
        </p:blipFill>
        <p:spPr>
          <a:xfrm>
            <a:off x="8421037" y="2805599"/>
            <a:ext cx="3608930" cy="292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34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BDD6285A-A948-45F0-9299-D55C40CF3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6000"/>
                    </a14:imgEffect>
                    <a14:imgEffect>
                      <a14:brightnessContrast bright="75000"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17" y="2188506"/>
            <a:ext cx="3343308" cy="3372279"/>
          </a:xfrm>
          <a:prstGeom prst="rect">
            <a:avLst/>
          </a:prstGeom>
        </p:spPr>
      </p:pic>
      <p:pic>
        <p:nvPicPr>
          <p:cNvPr id="12" name="Picture 11" descr="A starry night sky&#10;&#10;Description automatically generated with medium confidence">
            <a:extLst>
              <a:ext uri="{FF2B5EF4-FFF2-40B4-BE49-F238E27FC236}">
                <a16:creationId xmlns:a16="http://schemas.microsoft.com/office/drawing/2014/main" id="{087E1C64-D5D1-430C-98B6-3DED0CE06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8000"/>
                    </a14:imgEffect>
                    <a14:imgEffect>
                      <a14:brightnessContrast bright="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997" y="2188506"/>
            <a:ext cx="3337574" cy="33722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6 (Cancer)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2462997" y="1542175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830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5963246" y="1542175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404</a:t>
            </a:r>
          </a:p>
          <a:p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C4D40-7BF3-40A6-8E4A-73F79E544159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5373734" y="541340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8838162" y="541050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567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546C81F8-6676-42D6-8A64-6914460F6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16" y="1354869"/>
            <a:ext cx="2691662" cy="2320248"/>
          </a:xfrm>
          <a:prstGeom prst="rect">
            <a:avLst/>
          </a:prstGeom>
        </p:spPr>
      </p:pic>
      <p:pic>
        <p:nvPicPr>
          <p:cNvPr id="9" name="Picture 8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11C0E970-4FC8-4A31-94EB-082BB4C4F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165" y="1354869"/>
            <a:ext cx="2696729" cy="2320238"/>
          </a:xfrm>
          <a:prstGeom prst="rect">
            <a:avLst/>
          </a:prstGeom>
        </p:spPr>
      </p:pic>
      <p:pic>
        <p:nvPicPr>
          <p:cNvPr id="13" name="Picture 12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B371B13B-D70A-46D7-96FC-B5792B615F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981" y="1354869"/>
            <a:ext cx="2696729" cy="2320238"/>
          </a:xfrm>
          <a:prstGeom prst="rect">
            <a:avLst/>
          </a:prstGeom>
        </p:spPr>
      </p:pic>
      <p:pic>
        <p:nvPicPr>
          <p:cNvPr id="18" name="Picture 17" descr="A picture containing outdoor object, star, night, dark&#10;&#10;Description automatically generated">
            <a:extLst>
              <a:ext uri="{FF2B5EF4-FFF2-40B4-BE49-F238E27FC236}">
                <a16:creationId xmlns:a16="http://schemas.microsoft.com/office/drawing/2014/main" id="{38A7D5E2-5B11-43EF-9903-9074D56AB2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07" y="4130695"/>
            <a:ext cx="2706916" cy="2320214"/>
          </a:xfrm>
          <a:prstGeom prst="rect">
            <a:avLst/>
          </a:prstGeom>
        </p:spPr>
      </p:pic>
      <p:pic>
        <p:nvPicPr>
          <p:cNvPr id="22" name="Picture 21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1A673D9E-F1BB-44BA-B43B-8D98600A8A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450" y="4121228"/>
            <a:ext cx="2706916" cy="2320214"/>
          </a:xfrm>
          <a:prstGeom prst="rect">
            <a:avLst/>
          </a:prstGeom>
        </p:spPr>
      </p:pic>
      <p:pic>
        <p:nvPicPr>
          <p:cNvPr id="25" name="Picture 24" descr="A picture containing star, night sky&#10;&#10;Description automatically generated">
            <a:extLst>
              <a:ext uri="{FF2B5EF4-FFF2-40B4-BE49-F238E27FC236}">
                <a16:creationId xmlns:a16="http://schemas.microsoft.com/office/drawing/2014/main" id="{2A50818D-ED87-4386-ABBD-E5410CA1D8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099" y="4115820"/>
            <a:ext cx="2706911" cy="23202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2425"/>
            <a:ext cx="10515600" cy="1006475"/>
          </a:xfrm>
        </p:spPr>
        <p:txBody>
          <a:bodyPr>
            <a:normAutofit/>
          </a:bodyPr>
          <a:lstStyle/>
          <a:p>
            <a:r>
              <a:rPr lang="en-US" sz="3600" b="1" dirty="0"/>
              <a:t>PANRORAMA of Plasma Sample 7 (Healthy)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619461" y="3611891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537200" y="3611891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8328110" y="3611891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735554" y="6346699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555672" y="6330206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8336292" y="63592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0" y="6550223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667755" y="985537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963223" y="99593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6537136" y="101440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933349" y="374968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708539" y="3746488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6503596" y="3743013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935502" y="2441220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15327F2-2DEA-46D2-BD9E-D4819B11905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2546" t="18681" r="29211" b="12000"/>
          <a:stretch/>
        </p:blipFill>
        <p:spPr>
          <a:xfrm>
            <a:off x="8992796" y="3063140"/>
            <a:ext cx="2870658" cy="232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62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6A5B251A-E58D-4D10-9AB3-3B21818E8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7000"/>
                    </a14:imgEffect>
                    <a14:imgEffect>
                      <a14:brightnessContrast bright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018" y="2209356"/>
            <a:ext cx="3894738" cy="3350992"/>
          </a:xfrm>
          <a:prstGeom prst="rect">
            <a:avLst/>
          </a:prstGeom>
        </p:spPr>
      </p:pic>
      <p:pic>
        <p:nvPicPr>
          <p:cNvPr id="4" name="Picture 3" descr="A picture containing star, night sky&#10;&#10;Description automatically generated">
            <a:extLst>
              <a:ext uri="{FF2B5EF4-FFF2-40B4-BE49-F238E27FC236}">
                <a16:creationId xmlns:a16="http://schemas.microsoft.com/office/drawing/2014/main" id="{A8DE230A-9392-4192-9EA8-949B4B1B2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77" y="2219993"/>
            <a:ext cx="3909499" cy="33509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7 (Healthy)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1902677" y="1542175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114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5963246" y="1542175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33</a:t>
            </a:r>
          </a:p>
          <a:p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C4D40-7BF3-40A6-8E4A-73F79E544159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5373734" y="541340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9342015" y="541050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322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outdoor, night, light, star&#10;&#10;Description automatically generated">
            <a:extLst>
              <a:ext uri="{FF2B5EF4-FFF2-40B4-BE49-F238E27FC236}">
                <a16:creationId xmlns:a16="http://schemas.microsoft.com/office/drawing/2014/main" id="{6BDA2D58-F6CA-4B2B-B3A9-20415E760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449" y="4124817"/>
            <a:ext cx="2708607" cy="2330457"/>
          </a:xfrm>
          <a:prstGeom prst="rect">
            <a:avLst/>
          </a:prstGeom>
        </p:spPr>
      </p:pic>
      <p:pic>
        <p:nvPicPr>
          <p:cNvPr id="15" name="Picture 14" descr="A picture containing tree, outdoor, night, night sky&#10;&#10;Description automatically generated">
            <a:extLst>
              <a:ext uri="{FF2B5EF4-FFF2-40B4-BE49-F238E27FC236}">
                <a16:creationId xmlns:a16="http://schemas.microsoft.com/office/drawing/2014/main" id="{A4609701-7A12-4A62-92D1-68C925BA3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85" y="4112345"/>
            <a:ext cx="2715342" cy="2336252"/>
          </a:xfrm>
          <a:prstGeom prst="rect">
            <a:avLst/>
          </a:prstGeom>
        </p:spPr>
      </p:pic>
      <p:pic>
        <p:nvPicPr>
          <p:cNvPr id="12" name="Picture 11" descr="A picture containing outdoor, light, night&#10;&#10;Description automatically generated">
            <a:extLst>
              <a:ext uri="{FF2B5EF4-FFF2-40B4-BE49-F238E27FC236}">
                <a16:creationId xmlns:a16="http://schemas.microsoft.com/office/drawing/2014/main" id="{B6883475-A345-4015-BBC5-81F7FBC290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26" y="1413430"/>
            <a:ext cx="2715342" cy="2336252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E6FDFD8-6150-421E-8479-27213D9C3B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236" y="1406198"/>
            <a:ext cx="2710237" cy="2336259"/>
          </a:xfrm>
          <a:prstGeom prst="rect">
            <a:avLst/>
          </a:prstGeom>
        </p:spPr>
      </p:pic>
      <p:pic>
        <p:nvPicPr>
          <p:cNvPr id="10" name="Picture 9" descr="A picture containing outdoor, night&#10;&#10;Description automatically generated">
            <a:extLst>
              <a:ext uri="{FF2B5EF4-FFF2-40B4-BE49-F238E27FC236}">
                <a16:creationId xmlns:a16="http://schemas.microsoft.com/office/drawing/2014/main" id="{93474169-B526-4FB1-94A6-8BB8E15217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019" y="4119014"/>
            <a:ext cx="2710238" cy="2336260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C0CFAB2-2576-4110-89F8-F5D6164BB9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5" y="1406198"/>
            <a:ext cx="2710237" cy="2336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2425"/>
            <a:ext cx="10515600" cy="1006475"/>
          </a:xfrm>
        </p:spPr>
        <p:txBody>
          <a:bodyPr>
            <a:normAutofit/>
          </a:bodyPr>
          <a:lstStyle/>
          <a:p>
            <a:r>
              <a:rPr lang="en-US" sz="3600" b="1" dirty="0"/>
              <a:t>PANRORAMA of Plasma Sample 8 (Cancer)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619461" y="3611891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537200" y="3611891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8328110" y="3611891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735554" y="6346699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555672" y="6330206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8336292" y="63592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0" y="6550223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667755" y="985537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963223" y="99593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6537136" y="101440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933349" y="374968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708539" y="3746488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6503596" y="3743013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896865" y="3312557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EFE3E73-DFE7-43C5-96B6-A6434A1AE12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871" t="16338" r="29052" b="12864"/>
          <a:stretch/>
        </p:blipFill>
        <p:spPr>
          <a:xfrm>
            <a:off x="8769260" y="3808195"/>
            <a:ext cx="3253927" cy="26404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8C8098E-4BD7-4823-ABA7-B19B98F4FC5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2438" t="16526" r="29825" b="12676"/>
          <a:stretch/>
        </p:blipFill>
        <p:spPr>
          <a:xfrm>
            <a:off x="8790625" y="609001"/>
            <a:ext cx="3165057" cy="264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53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DD6655E-02F0-4BC3-8812-3BC4CB9DD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611" y="2203006"/>
            <a:ext cx="3909496" cy="3363690"/>
          </a:xfrm>
          <a:prstGeom prst="rect">
            <a:avLst/>
          </a:prstGeom>
        </p:spPr>
      </p:pic>
      <p:pic>
        <p:nvPicPr>
          <p:cNvPr id="12" name="Picture 11" descr="A picture containing outdoor, night, light, star&#10;&#10;Description automatically generated">
            <a:extLst>
              <a:ext uri="{FF2B5EF4-FFF2-40B4-BE49-F238E27FC236}">
                <a16:creationId xmlns:a16="http://schemas.microsoft.com/office/drawing/2014/main" id="{37732783-D54E-44E1-98C6-0DF295E1C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77" y="2203006"/>
            <a:ext cx="3909499" cy="336369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8 (Cancer)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1902677" y="1542175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1522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5963246" y="1542175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302</a:t>
            </a:r>
          </a:p>
          <a:p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C4D40-7BF3-40A6-8E4A-73F79E544159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8% response to miRNA-21 mb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5373734" y="541340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9342015" y="541050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303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67D24C5E-89B7-4852-BD4E-564A44E17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3" y="1576341"/>
            <a:ext cx="2347246" cy="23675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C19FAC-C4F8-4BA6-B4C4-619A67657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616" y="1589511"/>
            <a:ext cx="2347246" cy="2367586"/>
          </a:xfrm>
          <a:prstGeom prst="rect">
            <a:avLst/>
          </a:prstGeom>
        </p:spPr>
      </p:pic>
      <p:pic>
        <p:nvPicPr>
          <p:cNvPr id="25" name="Picture 24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72D70914-D298-47D4-A9A6-53B74B449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636" y="1591922"/>
            <a:ext cx="2347246" cy="2367586"/>
          </a:xfrm>
          <a:prstGeom prst="rect">
            <a:avLst/>
          </a:prstGeom>
        </p:spPr>
      </p:pic>
      <p:pic>
        <p:nvPicPr>
          <p:cNvPr id="27" name="Picture 26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EAB0CC03-66A5-4F18-93A5-0AB90FDD70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3" y="4231778"/>
            <a:ext cx="2351091" cy="2371465"/>
          </a:xfrm>
          <a:prstGeom prst="rect">
            <a:avLst/>
          </a:prstGeom>
        </p:spPr>
      </p:pic>
      <p:pic>
        <p:nvPicPr>
          <p:cNvPr id="30" name="Picture 29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FA09FC89-D7A1-49C7-9E4D-892A8C36ED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35" y="4234136"/>
            <a:ext cx="2351092" cy="2371465"/>
          </a:xfrm>
          <a:prstGeom prst="rect">
            <a:avLst/>
          </a:prstGeom>
        </p:spPr>
      </p:pic>
      <p:pic>
        <p:nvPicPr>
          <p:cNvPr id="32" name="Picture 31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00AEDBB2-143C-499E-A83F-CF558ACD51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10" y="4235657"/>
            <a:ext cx="2347246" cy="23675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3" y="-77297"/>
            <a:ext cx="10515600" cy="1006475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PANRORAMA of Plasma Sample X=002? (prediction Healthy)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529091" y="3791871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056433" y="379251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7520608" y="3760318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571954" y="6471074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085829" y="6463646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7556653" y="6463646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0" y="6577290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429171" y="1281101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1064823" y="1291500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5990886" y="130765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998004" y="3888399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511879" y="3888399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5921301" y="3885645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529102" y="3422539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F002F3F-E113-4B6A-BBC2-8DCC3B20D11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894" t="17374" r="30045" b="13131"/>
          <a:stretch/>
        </p:blipFill>
        <p:spPr>
          <a:xfrm>
            <a:off x="8338132" y="697201"/>
            <a:ext cx="3121800" cy="259305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7C4FAE5-6880-4556-ADE9-C98D36D76CC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2543" t="19068" r="30044" b="12997"/>
          <a:stretch/>
        </p:blipFill>
        <p:spPr>
          <a:xfrm>
            <a:off x="8372414" y="3924158"/>
            <a:ext cx="3137147" cy="252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57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87232A69-02D5-4789-8D9A-702AEC021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22" y="2447020"/>
            <a:ext cx="3894737" cy="3369959"/>
          </a:xfrm>
          <a:prstGeom prst="rect">
            <a:avLst/>
          </a:prstGeom>
        </p:spPr>
      </p:pic>
      <p:pic>
        <p:nvPicPr>
          <p:cNvPr id="3" name="Picture 2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E0AD7008-4860-4125-BED5-E7E0B67E2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47" y="2447020"/>
            <a:ext cx="3894738" cy="33699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9 (Healthy)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3750527" y="1835135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93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7811096" y="1835135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46</a:t>
            </a:r>
          </a:p>
          <a:p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C4D40-7BF3-40A6-8E4A-73F79E544159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221584" y="570636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89865" y="570346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40FF64F-B6AA-41A0-BF6C-5F63C77797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14" t="17928" r="30191" b="12893"/>
          <a:stretch/>
        </p:blipFill>
        <p:spPr>
          <a:xfrm>
            <a:off x="253157" y="2758465"/>
            <a:ext cx="3248843" cy="263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34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outdoor, white, night, star&#10;&#10;Description automatically generated">
            <a:extLst>
              <a:ext uri="{FF2B5EF4-FFF2-40B4-BE49-F238E27FC236}">
                <a16:creationId xmlns:a16="http://schemas.microsoft.com/office/drawing/2014/main" id="{5486B49E-84BB-4F9C-822F-E0DDAFD39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12345"/>
            <a:ext cx="2809716" cy="2326485"/>
          </a:xfrm>
          <a:prstGeom prst="rect">
            <a:avLst/>
          </a:prstGeom>
        </p:spPr>
      </p:pic>
      <p:pic>
        <p:nvPicPr>
          <p:cNvPr id="18" name="Picture 17" descr="A picture containing outdoor, outdoor object, night, star&#10;&#10;Description automatically generated">
            <a:extLst>
              <a:ext uri="{FF2B5EF4-FFF2-40B4-BE49-F238E27FC236}">
                <a16:creationId xmlns:a16="http://schemas.microsoft.com/office/drawing/2014/main" id="{F9355675-4F07-4F6B-8701-0607C6187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558" y="4124817"/>
            <a:ext cx="2814512" cy="2330456"/>
          </a:xfrm>
          <a:prstGeom prst="rect">
            <a:avLst/>
          </a:prstGeom>
        </p:spPr>
      </p:pic>
      <p:pic>
        <p:nvPicPr>
          <p:cNvPr id="14" name="Picture 13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E7148CFF-DFC1-44BC-813F-FF029EDCBE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95" y="4112345"/>
            <a:ext cx="2814512" cy="2330456"/>
          </a:xfrm>
          <a:prstGeom prst="rect">
            <a:avLst/>
          </a:prstGeom>
        </p:spPr>
      </p:pic>
      <p:pic>
        <p:nvPicPr>
          <p:cNvPr id="11" name="Picture 10" descr="A picture containing outdoor object, night, star, night sky&#10;&#10;Description automatically generated">
            <a:extLst>
              <a:ext uri="{FF2B5EF4-FFF2-40B4-BE49-F238E27FC236}">
                <a16:creationId xmlns:a16="http://schemas.microsoft.com/office/drawing/2014/main" id="{1547360E-7C4D-45EB-8115-256BCF384C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08013"/>
            <a:ext cx="2809716" cy="2326485"/>
          </a:xfrm>
          <a:prstGeom prst="rect">
            <a:avLst/>
          </a:prstGeom>
        </p:spPr>
      </p:pic>
      <p:pic>
        <p:nvPicPr>
          <p:cNvPr id="8" name="Picture 7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BCDBA402-F63D-49D9-81A0-D409449FC7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174" y="1399156"/>
            <a:ext cx="2814512" cy="2330456"/>
          </a:xfrm>
          <a:prstGeom prst="rect">
            <a:avLst/>
          </a:prstGeom>
        </p:spPr>
      </p:pic>
      <p:pic>
        <p:nvPicPr>
          <p:cNvPr id="5" name="Picture 4" descr="A picture containing outdoor object, outdoor, night, star&#10;&#10;Description automatically generated">
            <a:extLst>
              <a:ext uri="{FF2B5EF4-FFF2-40B4-BE49-F238E27FC236}">
                <a16:creationId xmlns:a16="http://schemas.microsoft.com/office/drawing/2014/main" id="{B055D9DF-C168-466B-9BB5-6BD76BE03F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95" y="1399156"/>
            <a:ext cx="2814512" cy="2330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2425"/>
            <a:ext cx="10515600" cy="1006475"/>
          </a:xfrm>
        </p:spPr>
        <p:txBody>
          <a:bodyPr>
            <a:normAutofit/>
          </a:bodyPr>
          <a:lstStyle/>
          <a:p>
            <a:r>
              <a:rPr lang="en-US" sz="3600" b="1" dirty="0"/>
              <a:t>PANRORAMA of Plasma Sample 10 (Cancer)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619461" y="3611891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537200" y="3611891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8328110" y="3611891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735554" y="6346699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555672" y="6330206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8336292" y="63592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0" y="6550223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667755" y="985537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963223" y="99593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6537136" y="101440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933349" y="374968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708539" y="3746488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6503596" y="3743013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896865" y="3312557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B10A6AE-12F5-4BAE-AB6C-2752C7ACAC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401" t="17989" r="29826" b="12804"/>
          <a:stretch/>
        </p:blipFill>
        <p:spPr>
          <a:xfrm>
            <a:off x="9007646" y="3833749"/>
            <a:ext cx="3099270" cy="25254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174EEE-4914-4B2C-AB13-BC8CDB0B0D5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2546" t="17990" r="29826" b="12804"/>
          <a:stretch/>
        </p:blipFill>
        <p:spPr>
          <a:xfrm>
            <a:off x="9007646" y="734461"/>
            <a:ext cx="3089909" cy="25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87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813E95-2689-422C-941B-C83FF50BE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538" y="2207080"/>
            <a:ext cx="4066141" cy="3359613"/>
          </a:xfrm>
          <a:prstGeom prst="rect">
            <a:avLst/>
          </a:prstGeom>
        </p:spPr>
      </p:pic>
      <p:pic>
        <p:nvPicPr>
          <p:cNvPr id="20" name="Picture 19" descr="A picture containing outdoor, white, night, star&#10;&#10;Description automatically generated">
            <a:extLst>
              <a:ext uri="{FF2B5EF4-FFF2-40B4-BE49-F238E27FC236}">
                <a16:creationId xmlns:a16="http://schemas.microsoft.com/office/drawing/2014/main" id="{8421A7A6-6515-4037-B1E8-E79ED3220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100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005" y="2203006"/>
            <a:ext cx="4062354" cy="33636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10 (Cancer)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1902677" y="1542175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816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5963246" y="1542175"/>
            <a:ext cx="2123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208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C4D40-7BF3-40A6-8E4A-73F79E544159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4 % response to miRNA-21 mb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5373734" y="541340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9472643" y="541008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601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D2DF5BEC-3F67-4CCE-9651-7D37D3D17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806" y="2373777"/>
            <a:ext cx="3343305" cy="3372277"/>
          </a:xfrm>
          <a:prstGeom prst="rect">
            <a:avLst/>
          </a:prstGeom>
        </p:spPr>
      </p:pic>
      <p:pic>
        <p:nvPicPr>
          <p:cNvPr id="12" name="Content Placeholder 4" descr="A picture containing outdoor, outdoor object, star, night&#10;&#10;Description automatically generated">
            <a:extLst>
              <a:ext uri="{FF2B5EF4-FFF2-40B4-BE49-F238E27FC236}">
                <a16:creationId xmlns:a16="http://schemas.microsoft.com/office/drawing/2014/main" id="{7960F8D1-08A6-419C-9B65-47C1073E5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73776"/>
            <a:ext cx="3343305" cy="3372277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1533043" y="59436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0999" y="352425"/>
            <a:ext cx="11152043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X=002? ( prediction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2654806" y="1658460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171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6013682" y="1658460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74</a:t>
            </a:r>
          </a:p>
          <a:p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C4D40-7BF3-40A6-8E4A-73F79E544159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5589615" y="5588464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9054043" y="558557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3E51A5-F29C-4EBB-857A-53CF26C422AF}"/>
              </a:ext>
            </a:extLst>
          </p:cNvPr>
          <p:cNvSpPr txBox="1"/>
          <p:nvPr/>
        </p:nvSpPr>
        <p:spPr>
          <a:xfrm>
            <a:off x="9820563" y="4727874"/>
            <a:ext cx="2152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time</a:t>
            </a:r>
          </a:p>
          <a:p>
            <a:r>
              <a:rPr lang="en-US" dirty="0"/>
              <a:t>Before wash: 185</a:t>
            </a:r>
          </a:p>
          <a:p>
            <a:r>
              <a:rPr lang="en-US" dirty="0"/>
              <a:t>After wash: 67</a:t>
            </a:r>
          </a:p>
        </p:txBody>
      </p:sp>
    </p:spTree>
    <p:extLst>
      <p:ext uri="{BB962C8B-B14F-4D97-AF65-F5344CB8AC3E}">
        <p14:creationId xmlns:p14="http://schemas.microsoft.com/office/powerpoint/2010/main" val="3380648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utdoor, outdoor object, night, night sky&#10;&#10;Description automatically generated">
            <a:extLst>
              <a:ext uri="{FF2B5EF4-FFF2-40B4-BE49-F238E27FC236}">
                <a16:creationId xmlns:a16="http://schemas.microsoft.com/office/drawing/2014/main" id="{C4F19A29-CFE6-46AB-A13B-7FB212468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40" y="4254977"/>
            <a:ext cx="2351094" cy="2371467"/>
          </a:xfrm>
          <a:prstGeom prst="rect">
            <a:avLst/>
          </a:prstGeom>
        </p:spPr>
      </p:pic>
      <p:pic>
        <p:nvPicPr>
          <p:cNvPr id="22" name="Picture 21" descr="A picture containing outdoor, outdoor object, night, night sky&#10;&#10;Description automatically generated">
            <a:extLst>
              <a:ext uri="{FF2B5EF4-FFF2-40B4-BE49-F238E27FC236}">
                <a16:creationId xmlns:a16="http://schemas.microsoft.com/office/drawing/2014/main" id="{CD2CFE8C-A80D-4B90-8675-3484C7EC4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950" y="4231777"/>
            <a:ext cx="2351094" cy="2371467"/>
          </a:xfrm>
          <a:prstGeom prst="rect">
            <a:avLst/>
          </a:prstGeom>
        </p:spPr>
      </p:pic>
      <p:pic>
        <p:nvPicPr>
          <p:cNvPr id="19" name="Picture 18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E1FB87A5-9490-45DF-BA2E-CD5E7CE45F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950" y="1574052"/>
            <a:ext cx="2351094" cy="2371467"/>
          </a:xfrm>
          <a:prstGeom prst="rect">
            <a:avLst/>
          </a:prstGeom>
        </p:spPr>
      </p:pic>
      <p:pic>
        <p:nvPicPr>
          <p:cNvPr id="11" name="Picture 10" descr="A picture containing outdoor object, night, night sky&#10;&#10;Description automatically generated">
            <a:extLst>
              <a:ext uri="{FF2B5EF4-FFF2-40B4-BE49-F238E27FC236}">
                <a16:creationId xmlns:a16="http://schemas.microsoft.com/office/drawing/2014/main" id="{C47BF5AB-CA0C-4F42-8F33-79C0DBC63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07" y="4231777"/>
            <a:ext cx="2351094" cy="2371467"/>
          </a:xfrm>
          <a:prstGeom prst="rect">
            <a:avLst/>
          </a:prstGeom>
        </p:spPr>
      </p:pic>
      <p:pic>
        <p:nvPicPr>
          <p:cNvPr id="6" name="Picture 5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15F6FC72-7527-41A6-B188-7A0A411510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40" y="1567657"/>
            <a:ext cx="2351094" cy="2371467"/>
          </a:xfrm>
          <a:prstGeom prst="rect">
            <a:avLst/>
          </a:prstGeom>
        </p:spPr>
      </p:pic>
      <p:pic>
        <p:nvPicPr>
          <p:cNvPr id="4" name="Picture 3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C0201C60-0D85-4C4E-B11E-1D3FC5044C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3" y="1574052"/>
            <a:ext cx="2351093" cy="23714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34" y="134656"/>
            <a:ext cx="10515600" cy="1006475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PANRORAMA of Plasma Sample Y=996? (Prediction Cancer)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529091" y="3791871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056433" y="379251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7520608" y="3760318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571954" y="6471074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085829" y="6463646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7556653" y="6463646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0" y="6577290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429171" y="1281101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1064823" y="1291500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5990886" y="1294777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998004" y="3914157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511879" y="3914157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5921301" y="3911403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379483" y="3576186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DA7E2E-8DED-4A59-ADC2-1C0767FDA00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543" t="18680" r="30044" b="12864"/>
          <a:stretch/>
        </p:blipFill>
        <p:spPr>
          <a:xfrm>
            <a:off x="8131546" y="3939124"/>
            <a:ext cx="3395322" cy="27574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A2AA10-5A2F-4503-AF35-FB79B15213B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2895" t="17090" r="29648" b="12863"/>
          <a:stretch/>
        </p:blipFill>
        <p:spPr>
          <a:xfrm>
            <a:off x="8243337" y="859686"/>
            <a:ext cx="3321270" cy="275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15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outdoor, outdoor object, night, night sky&#10;&#10;Description automatically generated">
            <a:extLst>
              <a:ext uri="{FF2B5EF4-FFF2-40B4-BE49-F238E27FC236}">
                <a16:creationId xmlns:a16="http://schemas.microsoft.com/office/drawing/2014/main" id="{E3B37C8B-77CC-4474-BC34-56CDA1C3EA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"/>
          <a:stretch/>
        </p:blipFill>
        <p:spPr>
          <a:xfrm>
            <a:off x="2670376" y="2373777"/>
            <a:ext cx="3327735" cy="3372277"/>
          </a:xfrm>
          <a:prstGeom prst="rect">
            <a:avLst/>
          </a:prstGeom>
        </p:spPr>
      </p:pic>
      <p:pic>
        <p:nvPicPr>
          <p:cNvPr id="4" name="Picture 3" descr="A picture containing outdoor, dark, night, night sky&#10;&#10;Description automatically generated">
            <a:extLst>
              <a:ext uri="{FF2B5EF4-FFF2-40B4-BE49-F238E27FC236}">
                <a16:creationId xmlns:a16="http://schemas.microsoft.com/office/drawing/2014/main" id="{EBCAA2C8-972D-4CE6-99D8-4E97B1803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2"/>
          <a:stretch/>
        </p:blipFill>
        <p:spPr>
          <a:xfrm>
            <a:off x="6193890" y="2373777"/>
            <a:ext cx="3316824" cy="337227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1533043" y="59436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0999" y="352425"/>
            <a:ext cx="11152043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Y=996? (Prediction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2654806" y="1658460"/>
            <a:ext cx="2363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305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6013682" y="1658460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136</a:t>
            </a:r>
          </a:p>
          <a:p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C4D40-7BF3-40A6-8E4A-73F79E544159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5589615" y="5588464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9054043" y="558557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89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Stars and galaxies in space&#10;&#10;Description automatically generated with low confidence">
            <a:extLst>
              <a:ext uri="{FF2B5EF4-FFF2-40B4-BE49-F238E27FC236}">
                <a16:creationId xmlns:a16="http://schemas.microsoft.com/office/drawing/2014/main" id="{C089365A-D500-4B41-B4F2-2B27DAE10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25" y="1616502"/>
            <a:ext cx="2339061" cy="2367586"/>
          </a:xfrm>
          <a:prstGeom prst="rect">
            <a:avLst/>
          </a:prstGeom>
        </p:spPr>
      </p:pic>
      <p:pic>
        <p:nvPicPr>
          <p:cNvPr id="31" name="Picture 30" descr="Stars in the sky&#10;&#10;Description automatically generated with low confidence">
            <a:extLst>
              <a:ext uri="{FF2B5EF4-FFF2-40B4-BE49-F238E27FC236}">
                <a16:creationId xmlns:a16="http://schemas.microsoft.com/office/drawing/2014/main" id="{07773DCF-CE51-4535-9C1E-69ABC7180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247" y="1616387"/>
            <a:ext cx="2335099" cy="2359465"/>
          </a:xfrm>
          <a:prstGeom prst="rect">
            <a:avLst/>
          </a:prstGeom>
        </p:spPr>
      </p:pic>
      <p:pic>
        <p:nvPicPr>
          <p:cNvPr id="33" name="Picture 32" descr="Stars and galaxies in space&#10;&#10;Description automatically generated with medium confidence">
            <a:extLst>
              <a:ext uri="{FF2B5EF4-FFF2-40B4-BE49-F238E27FC236}">
                <a16:creationId xmlns:a16="http://schemas.microsoft.com/office/drawing/2014/main" id="{96503594-77F6-4B5C-8D51-D3689E123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408" y="1616388"/>
            <a:ext cx="2334986" cy="2367586"/>
          </a:xfrm>
          <a:prstGeom prst="rect">
            <a:avLst/>
          </a:prstGeom>
        </p:spPr>
      </p:pic>
      <p:pic>
        <p:nvPicPr>
          <p:cNvPr id="35" name="Picture 34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5BD1DA37-1090-4677-B861-994D0E0BA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90" y="4350895"/>
            <a:ext cx="2334987" cy="2367587"/>
          </a:xfrm>
          <a:prstGeom prst="rect">
            <a:avLst/>
          </a:prstGeom>
        </p:spPr>
      </p:pic>
      <p:pic>
        <p:nvPicPr>
          <p:cNvPr id="37" name="Picture 36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6B3A26C7-6DC1-4D8D-95C9-385359B4E5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300" y="4350895"/>
            <a:ext cx="2326977" cy="2359465"/>
          </a:xfrm>
          <a:prstGeom prst="rect">
            <a:avLst/>
          </a:prstGeom>
        </p:spPr>
      </p:pic>
      <p:pic>
        <p:nvPicPr>
          <p:cNvPr id="39" name="Picture 38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2CD58322-C1FD-438E-A9CA-A91CB88931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01" y="4358266"/>
            <a:ext cx="2334986" cy="236758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3187-BAD4-48F2-AFFF-C66BA875A57D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1 (Cursed)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ED2F9D-E836-4489-8CCA-95137A08E961}"/>
              </a:ext>
            </a:extLst>
          </p:cNvPr>
          <p:cNvCxnSpPr>
            <a:cxnSpLocks/>
          </p:cNvCxnSpPr>
          <p:nvPr/>
        </p:nvCxnSpPr>
        <p:spPr>
          <a:xfrm>
            <a:off x="2721061" y="390745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5B8E60-343C-41ED-ADCF-C5B404B0B4BA}"/>
              </a:ext>
            </a:extLst>
          </p:cNvPr>
          <p:cNvCxnSpPr>
            <a:cxnSpLocks/>
          </p:cNvCxnSpPr>
          <p:nvPr/>
        </p:nvCxnSpPr>
        <p:spPr>
          <a:xfrm>
            <a:off x="5022895" y="390745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729676-BA31-4234-A503-E36806637E64}"/>
              </a:ext>
            </a:extLst>
          </p:cNvPr>
          <p:cNvCxnSpPr>
            <a:cxnSpLocks/>
          </p:cNvCxnSpPr>
          <p:nvPr/>
        </p:nvCxnSpPr>
        <p:spPr>
          <a:xfrm>
            <a:off x="7539081" y="391716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AA7E9E-22D4-4E33-9B6B-A0D80C492853}"/>
              </a:ext>
            </a:extLst>
          </p:cNvPr>
          <p:cNvCxnSpPr>
            <a:cxnSpLocks/>
          </p:cNvCxnSpPr>
          <p:nvPr/>
        </p:nvCxnSpPr>
        <p:spPr>
          <a:xfrm>
            <a:off x="2787712" y="6620493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9458E3-FC7F-4201-8515-34142F1E5708}"/>
              </a:ext>
            </a:extLst>
          </p:cNvPr>
          <p:cNvCxnSpPr>
            <a:cxnSpLocks/>
          </p:cNvCxnSpPr>
          <p:nvPr/>
        </p:nvCxnSpPr>
        <p:spPr>
          <a:xfrm>
            <a:off x="5104302" y="660927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F5883C-89ED-475D-8944-0F15D49051D1}"/>
              </a:ext>
            </a:extLst>
          </p:cNvPr>
          <p:cNvCxnSpPr>
            <a:cxnSpLocks/>
          </p:cNvCxnSpPr>
          <p:nvPr/>
        </p:nvCxnSpPr>
        <p:spPr>
          <a:xfrm>
            <a:off x="7539081" y="660927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16E71F-A10F-4A0F-BC38-7C8ACF957C48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1BA14A7-1361-4AAC-9119-E32707A14300}"/>
              </a:ext>
            </a:extLst>
          </p:cNvPr>
          <p:cNvSpPr txBox="1"/>
          <p:nvPr/>
        </p:nvSpPr>
        <p:spPr>
          <a:xfrm>
            <a:off x="0" y="6654799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69D7B-0158-46CF-86E6-07CBF1D74075}"/>
              </a:ext>
            </a:extLst>
          </p:cNvPr>
          <p:cNvSpPr txBox="1"/>
          <p:nvPr/>
        </p:nvSpPr>
        <p:spPr>
          <a:xfrm>
            <a:off x="3429171" y="1281101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C1571B-9B8A-432A-93CD-7E1838DC7A67}"/>
              </a:ext>
            </a:extLst>
          </p:cNvPr>
          <p:cNvSpPr txBox="1"/>
          <p:nvPr/>
        </p:nvSpPr>
        <p:spPr>
          <a:xfrm>
            <a:off x="1064823" y="1291500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F88AE0-0640-4F51-B9AD-258E320808B3}"/>
              </a:ext>
            </a:extLst>
          </p:cNvPr>
          <p:cNvSpPr txBox="1"/>
          <p:nvPr/>
        </p:nvSpPr>
        <p:spPr>
          <a:xfrm>
            <a:off x="5990886" y="130765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05E1B0-6893-4945-B6FA-B0A1C26E65D8}"/>
              </a:ext>
            </a:extLst>
          </p:cNvPr>
          <p:cNvSpPr txBox="1"/>
          <p:nvPr/>
        </p:nvSpPr>
        <p:spPr>
          <a:xfrm>
            <a:off x="1037429" y="3988934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E9CA6D-BADF-453C-AFE7-D3DDB22CE1A8}"/>
              </a:ext>
            </a:extLst>
          </p:cNvPr>
          <p:cNvSpPr txBox="1"/>
          <p:nvPr/>
        </p:nvSpPr>
        <p:spPr>
          <a:xfrm>
            <a:off x="3514822" y="3981563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E32A3B-F3C8-4371-B17E-851E2746AD49}"/>
              </a:ext>
            </a:extLst>
          </p:cNvPr>
          <p:cNvSpPr txBox="1"/>
          <p:nvPr/>
        </p:nvSpPr>
        <p:spPr>
          <a:xfrm>
            <a:off x="5889151" y="3988934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DE8DB0-48C0-473F-9EA1-E667F30555A4}"/>
              </a:ext>
            </a:extLst>
          </p:cNvPr>
          <p:cNvSpPr txBox="1"/>
          <p:nvPr/>
        </p:nvSpPr>
        <p:spPr>
          <a:xfrm>
            <a:off x="8529102" y="2300899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5EB4175-76F8-4C0E-AA3C-248A5CE75C4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318" t="17277" r="30044" b="13616"/>
          <a:stretch/>
        </p:blipFill>
        <p:spPr>
          <a:xfrm>
            <a:off x="8282323" y="2670231"/>
            <a:ext cx="3644225" cy="297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19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6992DA21-C84D-4ABB-BEC0-6F7EC293C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2000"/>
                    </a14:imgEffect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06" y="2198712"/>
            <a:ext cx="3325846" cy="3372280"/>
          </a:xfrm>
          <a:prstGeom prst="rect">
            <a:avLst/>
          </a:prstGeom>
        </p:spPr>
      </p:pic>
      <p:pic>
        <p:nvPicPr>
          <p:cNvPr id="4" name="Picture 3" descr="A picture containing outdoor object, star, dark, night&#10;&#10;Description automatically generated">
            <a:extLst>
              <a:ext uri="{FF2B5EF4-FFF2-40B4-BE49-F238E27FC236}">
                <a16:creationId xmlns:a16="http://schemas.microsoft.com/office/drawing/2014/main" id="{0D6A4F10-BCAB-4E13-B42C-FB483C6CE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7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46" y="2198712"/>
            <a:ext cx="3314436" cy="33722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1 (healthy)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2462997" y="1542175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396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5963246" y="1542175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105</a:t>
            </a:r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5373734" y="541340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8838162" y="541050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A9FE773-2836-42FC-B6C9-948F17851E78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</p:spTree>
    <p:extLst>
      <p:ext uri="{BB962C8B-B14F-4D97-AF65-F5344CB8AC3E}">
        <p14:creationId xmlns:p14="http://schemas.microsoft.com/office/powerpoint/2010/main" val="2093798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92A7B955-D141-4939-B8DE-9CC0270EA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515" y="4337223"/>
            <a:ext cx="2335098" cy="2367586"/>
          </a:xfrm>
          <a:prstGeom prst="rect">
            <a:avLst/>
          </a:prstGeom>
        </p:spPr>
      </p:pic>
      <p:pic>
        <p:nvPicPr>
          <p:cNvPr id="12" name="Picture 11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78A0BB0-6092-4357-8EA9-EB8C7271F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99" y="4337223"/>
            <a:ext cx="2335098" cy="2367586"/>
          </a:xfrm>
          <a:prstGeom prst="rect">
            <a:avLst/>
          </a:prstGeom>
        </p:spPr>
      </p:pic>
      <p:pic>
        <p:nvPicPr>
          <p:cNvPr id="10" name="Picture 9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95707005-8242-4D08-A504-692B4046D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6" y="4337223"/>
            <a:ext cx="2335098" cy="2367586"/>
          </a:xfrm>
          <a:prstGeom prst="rect">
            <a:avLst/>
          </a:prstGeom>
        </p:spPr>
      </p:pic>
      <p:pic>
        <p:nvPicPr>
          <p:cNvPr id="6" name="Picture 5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13A876F2-1CA4-4738-8572-31A7FA9CA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91" y="1684049"/>
            <a:ext cx="2326975" cy="2351172"/>
          </a:xfrm>
          <a:prstGeom prst="rect">
            <a:avLst/>
          </a:prstGeom>
        </p:spPr>
      </p:pic>
      <p:pic>
        <p:nvPicPr>
          <p:cNvPr id="4" name="Picture 3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10BA150E-D5BC-41DD-B987-F6405337F8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5" y="1691320"/>
            <a:ext cx="2326975" cy="2351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2425"/>
            <a:ext cx="10515600" cy="1006475"/>
          </a:xfrm>
        </p:spPr>
        <p:txBody>
          <a:bodyPr>
            <a:normAutofit/>
          </a:bodyPr>
          <a:lstStyle/>
          <a:p>
            <a:r>
              <a:rPr lang="en-US" sz="3600" b="1" dirty="0"/>
              <a:t>PANRORAMA of Plasma Sample 2 (Cancer)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721061" y="390745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022895" y="390745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7539081" y="391716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787712" y="6620493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104302" y="660927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7539081" y="660927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0" y="6654799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429171" y="1281101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1064823" y="1291500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5990886" y="130765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1016477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530352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5939774" y="404249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529102" y="3422539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pic>
        <p:nvPicPr>
          <p:cNvPr id="8" name="Picture 7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D67054E4-7690-4349-B1A6-F408DACEE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577" y="1683073"/>
            <a:ext cx="2326975" cy="23675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07B61E-7DFB-40BA-A524-2CDF5F6B859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500" t="28793" r="44674" b="38150"/>
          <a:stretch/>
        </p:blipFill>
        <p:spPr>
          <a:xfrm>
            <a:off x="8237554" y="527107"/>
            <a:ext cx="3582005" cy="29180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39014E-2E93-4274-83AB-A819EA9EFCA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1936" t="28793" r="44914" b="38150"/>
          <a:stretch/>
        </p:blipFill>
        <p:spPr>
          <a:xfrm>
            <a:off x="8263481" y="3700133"/>
            <a:ext cx="3582005" cy="287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87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3B535C54-5E29-4F25-AD35-911F60623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08" y="2198712"/>
            <a:ext cx="3326005" cy="3372280"/>
          </a:xfrm>
          <a:prstGeom prst="rect">
            <a:avLst/>
          </a:prstGeom>
        </p:spPr>
      </p:pic>
      <p:pic>
        <p:nvPicPr>
          <p:cNvPr id="5" name="Picture 4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7271A274-205B-41C1-B118-12AF9168D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8000"/>
                    </a14:imgEffect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46" y="2198712"/>
            <a:ext cx="3326005" cy="33722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2 (Cancer)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2462997" y="1542175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396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5963246" y="1542175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105</a:t>
            </a:r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5373734" y="541340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8838162" y="541050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26F112-163D-4021-9A06-6C4891750944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</p:spTree>
    <p:extLst>
      <p:ext uri="{BB962C8B-B14F-4D97-AF65-F5344CB8AC3E}">
        <p14:creationId xmlns:p14="http://schemas.microsoft.com/office/powerpoint/2010/main" val="2939669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3122</TotalTime>
  <Words>891</Words>
  <Application>Microsoft Office PowerPoint</Application>
  <PresentationFormat>Widescreen</PresentationFormat>
  <Paragraphs>184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Experimental Details</vt:lpstr>
      <vt:lpstr>PANRORAMA of Plasma Sample X=002? (prediction Healthy)</vt:lpstr>
      <vt:lpstr>PowerPoint Presentation</vt:lpstr>
      <vt:lpstr>PANRORAMA of Plasma Sample Y=996? (Prediction Cancer)</vt:lpstr>
      <vt:lpstr>PowerPoint Presentation</vt:lpstr>
      <vt:lpstr>PowerPoint Presentation</vt:lpstr>
      <vt:lpstr>PowerPoint Presentation</vt:lpstr>
      <vt:lpstr>PANRORAMA of Plasma Sample 2 (Cancer)</vt:lpstr>
      <vt:lpstr>PowerPoint Presentation</vt:lpstr>
      <vt:lpstr>PowerPoint Presentation</vt:lpstr>
      <vt:lpstr>PANRORAMA of Plasma Sample 4 (Cancer)</vt:lpstr>
      <vt:lpstr>PowerPoint Presentation</vt:lpstr>
      <vt:lpstr>PowerPoint Presentation</vt:lpstr>
      <vt:lpstr>PANRORAMA of Plasma Sample 6 (Cancer)</vt:lpstr>
      <vt:lpstr>PowerPoint Presentation</vt:lpstr>
      <vt:lpstr>PANRORAMA of Plasma Sample 7 (Healthy)</vt:lpstr>
      <vt:lpstr>PowerPoint Presentation</vt:lpstr>
      <vt:lpstr>PANRORAMA of Plasma Sample 8 (Cancer)</vt:lpstr>
      <vt:lpstr>PowerPoint Presentation</vt:lpstr>
      <vt:lpstr>PowerPoint Presentation</vt:lpstr>
      <vt:lpstr>PANRORAMA of Plasma Sample 10 (Cancer)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 Details</dc:title>
  <dc:creator>nareg ohannesian</dc:creator>
  <cp:lastModifiedBy>nareg ohannesian</cp:lastModifiedBy>
  <cp:revision>50</cp:revision>
  <dcterms:created xsi:type="dcterms:W3CDTF">2021-10-25T14:34:07Z</dcterms:created>
  <dcterms:modified xsi:type="dcterms:W3CDTF">2024-02-25T19:14:12Z</dcterms:modified>
</cp:coreProperties>
</file>